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ckwell" panose="02060603020205020403" pitchFamily="18" charset="77"/>
      <p:regular r:id="rId24"/>
      <p:bold r:id="rId25"/>
      <p:italic r:id="rId26"/>
      <p:boldItalic r:id="rId27"/>
    </p:embeddedFont>
    <p:embeddedFont>
      <p:font typeface="Segoe UI Symbol" panose="020B0502040204020203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650"/>
  </p:normalViewPr>
  <p:slideViewPr>
    <p:cSldViewPr snapToGrid="0" snapToObjects="1">
      <p:cViewPr varScale="1">
        <p:scale>
          <a:sx n="89" d="100"/>
          <a:sy n="89" d="100"/>
        </p:scale>
        <p:origin x="14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00036846.2016.125975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daq.com/tech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24c41022f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24c41022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4c41022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524c41022f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Sources: </a:t>
            </a:r>
            <a:endParaRPr sz="1300" dirty="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importance of fear: investor sentiment and stock market returns</a:t>
            </a:r>
            <a:endParaRPr sz="1300" dirty="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https://www.tandfonline.com/doi/abs/10.1080/00036846.2016.1259754</a:t>
            </a:r>
            <a:endParaRPr sz="1300" dirty="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524c41022f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https://www.nasdaq.com/tech/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exactly do you propose to do?</a:t>
            </a:r>
            <a:endParaRPr/>
          </a:p>
        </p:txBody>
      </p:sp>
      <p:sp>
        <p:nvSpPr>
          <p:cNvPr id="122" name="Google Shape;12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4c4102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524c41022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important and interesting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https://www.nasdaq.com/tech/</a:t>
            </a:r>
            <a:endParaRPr/>
          </a:p>
        </p:txBody>
      </p:sp>
      <p:sp>
        <p:nvSpPr>
          <p:cNvPr id="130" name="Google Shape;130;g524c41022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24c41022f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524c41022f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https://www.nasdaq.com/tech/</a:t>
            </a:r>
            <a:endParaRPr/>
          </a:p>
        </p:txBody>
      </p:sp>
      <p:sp>
        <p:nvSpPr>
          <p:cNvPr id="137" name="Google Shape;137;g524c41022f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https://www.nasdaq.com/topic/technology</a:t>
            </a:r>
            <a:endParaRPr/>
          </a:p>
        </p:txBody>
      </p:sp>
      <p:sp>
        <p:nvSpPr>
          <p:cNvPr id="174" name="Google Shape;17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24c41022f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524c41022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4c41022f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524c41022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899160" y="352010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917448" y="6124352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17447" y="465667"/>
            <a:ext cx="10204705" cy="5590935"/>
          </a:xfrm>
          <a:prstGeom prst="rect">
            <a:avLst/>
          </a:prstGeom>
          <a:blipFill dpi="0"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lt1"/>
              </a:solidFill>
              <a:latin typeface="Helvetica" pitchFamily="2" charset="0"/>
              <a:ea typeface="Rockwell"/>
              <a:cs typeface="Rockwell"/>
              <a:sym typeface="Rockwell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5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048174" y="1428060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Google Shape;79;p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9" name="Google Shape;89;p1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4" name="Google Shape;14;p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2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/>
        </p:nvSpPr>
        <p:spPr>
          <a:xfrm>
            <a:off x="1195868" y="3709158"/>
            <a:ext cx="507082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Group 3 (11 am):</a:t>
            </a:r>
            <a:endParaRPr sz="2400" dirty="0">
              <a:latin typeface="Segoe UI Symbol" panose="020B0502040204020203" pitchFamily="34" charset="0"/>
              <a:ea typeface="Segoe UI Symbol" panose="020B0502040204020203" pitchFamily="34" charset="0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Li Kang,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Qiaoye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Zhang,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Yeqing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Xia, </a:t>
            </a:r>
            <a:r>
              <a:rPr lang="en-US" sz="2400" dirty="0" err="1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Xuming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Wang, Meng Qi</a:t>
            </a:r>
            <a:endParaRPr sz="2400" dirty="0">
              <a:latin typeface="Segoe UI Symbol" panose="020B0502040204020203" pitchFamily="34" charset="0"/>
              <a:ea typeface="Segoe UI Symbol" panose="020B0502040204020203" pitchFamily="34" charset="0"/>
              <a:cs typeface="Times New Roman"/>
              <a:sym typeface="Times New Roman"/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930075" y="3097908"/>
            <a:ext cx="6826468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——</a:t>
            </a:r>
            <a:r>
              <a:rPr lang="zh-CN" alt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Project Proposal</a:t>
            </a:r>
            <a:r>
              <a:rPr lang="zh-CN" alt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Text Analytics</a:t>
            </a:r>
            <a:r>
              <a:rPr lang="zh-CN" alt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Spring 2019</a:t>
            </a:r>
            <a:endParaRPr sz="2400" dirty="0">
              <a:solidFill>
                <a:schemeClr val="dk1"/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Times New Roman"/>
              <a:sym typeface="Times New Roman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57DB13D0-4FA6-5149-95B1-81616FED27BA}"/>
              </a:ext>
            </a:extLst>
          </p:cNvPr>
          <p:cNvSpPr txBox="1"/>
          <p:nvPr/>
        </p:nvSpPr>
        <p:spPr>
          <a:xfrm>
            <a:off x="930075" y="1043525"/>
            <a:ext cx="11347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 ANALYTICS of </a:t>
            </a:r>
          </a:p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FINANCE &amp; TECHNOLOGY NEWS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:a16="http://schemas.microsoft.com/office/drawing/2014/main" id="{3DAC283E-24CF-EC48-9DB3-79C43D4D4307}"/>
              </a:ext>
            </a:extLst>
          </p:cNvPr>
          <p:cNvSpPr/>
          <p:nvPr/>
        </p:nvSpPr>
        <p:spPr>
          <a:xfrm rot="5400000" flipH="1">
            <a:off x="5239731" y="-1488250"/>
            <a:ext cx="45719" cy="86650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998450" y="445376"/>
            <a:ext cx="79692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METHODOLOGY: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Evaluation</a:t>
            </a:r>
            <a:endParaRPr dirty="0">
              <a:sym typeface="Times New Roman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998450" y="2000250"/>
            <a:ext cx="10074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Cross comparison of sentiment analysis results with trend of stock prices for each tech company</a:t>
            </a:r>
            <a:endParaRPr dirty="0">
              <a:sym typeface="Times New Roman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725" y="3114675"/>
            <a:ext cx="10255727" cy="2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953400" y="618525"/>
            <a:ext cx="9308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EXPECTED RESULT &amp; CONCLUSION</a:t>
            </a:r>
            <a:endParaRPr dirty="0">
              <a:sym typeface="Times New Roman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156800" y="2030600"/>
            <a:ext cx="8901900" cy="3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Reflect company stock price using sentiment analysis results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Popular topics in finance and technology industry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Relationship between sentiment analysis results of the news articles and trend of stock prices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“Most talked” companies and its stock price performances</a:t>
            </a:r>
            <a:endParaRPr dirty="0"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928325" y="647924"/>
            <a:ext cx="7969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PROJECT TIMELINE</a:t>
            </a:r>
            <a:endParaRPr dirty="0">
              <a:sym typeface="Times New Roman"/>
            </a:endParaRPr>
          </a:p>
        </p:txBody>
      </p:sp>
      <p:grpSp>
        <p:nvGrpSpPr>
          <p:cNvPr id="211" name="Google Shape;211;p24"/>
          <p:cNvGrpSpPr/>
          <p:nvPr/>
        </p:nvGrpSpPr>
        <p:grpSpPr>
          <a:xfrm>
            <a:off x="5428539" y="1263722"/>
            <a:ext cx="3493631" cy="2894437"/>
            <a:chOff x="4526672" y="1208513"/>
            <a:chExt cx="2729826" cy="2378141"/>
          </a:xfrm>
        </p:grpSpPr>
        <p:sp>
          <p:nvSpPr>
            <p:cNvPr id="212" name="Google Shape;212;p2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grpSp>
          <p:nvGrpSpPr>
            <p:cNvPr id="213" name="Google Shape;213;p24"/>
            <p:cNvGrpSpPr/>
            <p:nvPr/>
          </p:nvGrpSpPr>
          <p:grpSpPr>
            <a:xfrm>
              <a:off x="4526672" y="1208513"/>
              <a:ext cx="2729826" cy="2378141"/>
              <a:chOff x="4526672" y="1208513"/>
              <a:chExt cx="2729826" cy="2378141"/>
            </a:xfrm>
          </p:grpSpPr>
          <p:grpSp>
            <p:nvGrpSpPr>
              <p:cNvPr id="214" name="Google Shape;214;p24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15" name="Google Shape;215;p24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</p:cxnSp>
            <p:sp>
              <p:nvSpPr>
                <p:cNvPr id="216" name="Google Shape;216;p2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/>
                </a:p>
              </p:txBody>
            </p:sp>
          </p:grpSp>
          <p:sp>
            <p:nvSpPr>
              <p:cNvPr id="217" name="Google Shape;217;p24"/>
              <p:cNvSpPr txBox="1"/>
              <p:nvPr/>
            </p:nvSpPr>
            <p:spPr>
              <a:xfrm>
                <a:off x="4526672" y="3215254"/>
                <a:ext cx="1382140" cy="371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2000" b="1" dirty="0">
                    <a:latin typeface="Roboto"/>
                    <a:ea typeface="Roboto"/>
                    <a:cs typeface="Roboto"/>
                    <a:sym typeface="Roboto"/>
                  </a:rPr>
                  <a:t>04/15/2019</a:t>
                </a:r>
                <a:endParaRPr sz="20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8" name="Google Shape;218;p24"/>
              <p:cNvSpPr txBox="1"/>
              <p:nvPr/>
            </p:nvSpPr>
            <p:spPr>
              <a:xfrm>
                <a:off x="4776398" y="1208513"/>
                <a:ext cx="2480100" cy="1179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Phase 3: Data Visualization, Results, and Conclusions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dirty="0">
                    <a:solidFill>
                      <a:srgbClr val="000000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Visualize results of analysis and summarize our main findings. Make predictions for trend of stock prices with the results. 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2100"/>
                  </a:spcBef>
                  <a:spcAft>
                    <a:spcPts val="2100"/>
                  </a:spcAft>
                  <a:buNone/>
                </a:pP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219" name="Google Shape;219;p24"/>
          <p:cNvGrpSpPr/>
          <p:nvPr/>
        </p:nvGrpSpPr>
        <p:grpSpPr>
          <a:xfrm>
            <a:off x="8045943" y="3037944"/>
            <a:ext cx="3070298" cy="2380717"/>
            <a:chOff x="6633071" y="2666294"/>
            <a:chExt cx="2523879" cy="1956058"/>
          </a:xfrm>
        </p:grpSpPr>
        <p:sp>
          <p:nvSpPr>
            <p:cNvPr id="220" name="Google Shape;220;p2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grpSp>
          <p:nvGrpSpPr>
            <p:cNvPr id="221" name="Google Shape;221;p24"/>
            <p:cNvGrpSpPr/>
            <p:nvPr/>
          </p:nvGrpSpPr>
          <p:grpSpPr>
            <a:xfrm>
              <a:off x="6633071" y="2666294"/>
              <a:ext cx="2253600" cy="1956058"/>
              <a:chOff x="6633071" y="2666294"/>
              <a:chExt cx="2253600" cy="1956058"/>
            </a:xfrm>
          </p:grpSpPr>
          <p:grpSp>
            <p:nvGrpSpPr>
              <p:cNvPr id="222" name="Google Shape;222;p24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23" name="Google Shape;223;p2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</p:cxnSp>
            <p:sp>
              <p:nvSpPr>
                <p:cNvPr id="224" name="Google Shape;224;p2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/>
                </a:p>
              </p:txBody>
            </p:sp>
          </p:grpSp>
          <p:sp>
            <p:nvSpPr>
              <p:cNvPr id="225" name="Google Shape;225;p24"/>
              <p:cNvSpPr txBox="1"/>
              <p:nvPr/>
            </p:nvSpPr>
            <p:spPr>
              <a:xfrm>
                <a:off x="6757500" y="2666294"/>
                <a:ext cx="1599600" cy="3213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latin typeface="Roboto"/>
                    <a:ea typeface="Roboto"/>
                    <a:cs typeface="Roboto"/>
                    <a:sym typeface="Roboto"/>
                  </a:rPr>
                  <a:t>04/24/2019</a:t>
                </a:r>
                <a:endParaRPr sz="20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00000"/>
                  </a:lnSpc>
                  <a:spcBef>
                    <a:spcPts val="2100"/>
                  </a:spcBef>
                  <a:spcAft>
                    <a:spcPts val="2100"/>
                  </a:spcAft>
                  <a:buNone/>
                </a:pPr>
                <a:endParaRPr sz="18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6" name="Google Shape;226;p24"/>
              <p:cNvSpPr txBox="1"/>
              <p:nvPr/>
            </p:nvSpPr>
            <p:spPr>
              <a:xfrm>
                <a:off x="6633071" y="3678552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Final Presentation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 dirty="0">
                  <a:highlight>
                    <a:srgbClr val="FFFFFF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Finalize report and presentation slides. 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28" name="Google Shape;228;p24"/>
          <p:cNvSpPr/>
          <p:nvPr/>
        </p:nvSpPr>
        <p:spPr>
          <a:xfrm>
            <a:off x="1111322" y="3540829"/>
            <a:ext cx="2382393" cy="162483"/>
          </a:xfrm>
          <a:prstGeom prst="rect">
            <a:avLst/>
          </a:prstGeom>
          <a:solidFill>
            <a:srgbClr val="0E945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954377" y="1727817"/>
            <a:ext cx="2400089" cy="2430341"/>
            <a:chOff x="782171" y="1589817"/>
            <a:chExt cx="1972947" cy="1996829"/>
          </a:xfrm>
        </p:grpSpPr>
        <p:sp>
          <p:nvSpPr>
            <p:cNvPr id="230" name="Google Shape;230;p24"/>
            <p:cNvSpPr txBox="1"/>
            <p:nvPr/>
          </p:nvSpPr>
          <p:spPr>
            <a:xfrm>
              <a:off x="782171" y="3215246"/>
              <a:ext cx="1623080" cy="37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2000" b="1" dirty="0">
                  <a:latin typeface="Roboto"/>
                  <a:ea typeface="Roboto"/>
                  <a:cs typeface="Roboto"/>
                  <a:sym typeface="Roboto"/>
                </a:rPr>
                <a:t>03/15/2019</a:t>
              </a:r>
              <a:endParaRPr sz="20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1" name="Google Shape;231;p24"/>
            <p:cNvGrpSpPr/>
            <p:nvPr/>
          </p:nvGrpSpPr>
          <p:grpSpPr>
            <a:xfrm>
              <a:off x="881025" y="2800065"/>
              <a:ext cx="92400" cy="359400"/>
              <a:chOff x="845575" y="2563700"/>
              <a:chExt cx="92400" cy="359400"/>
            </a:xfrm>
          </p:grpSpPr>
          <p:cxnSp>
            <p:nvCxnSpPr>
              <p:cNvPr id="232" name="Google Shape;232;p24"/>
              <p:cNvCxnSpPr/>
              <p:nvPr/>
            </p:nvCxnSpPr>
            <p:spPr>
              <a:xfrm>
                <a:off x="897150" y="256370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233" name="Google Shape;233;p2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</p:grpSp>
        <p:sp>
          <p:nvSpPr>
            <p:cNvPr id="234" name="Google Shape;234;p24"/>
            <p:cNvSpPr txBox="1"/>
            <p:nvPr/>
          </p:nvSpPr>
          <p:spPr>
            <a:xfrm>
              <a:off x="881024" y="1589817"/>
              <a:ext cx="1874094" cy="6042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rPr>
                <a:t>Phase 1: Data Collection</a:t>
              </a:r>
              <a:endParaRPr sz="1600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highlight>
                  <a:srgbClr val="FFFFFF"/>
                </a:highlight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rPr>
                <a:t>Crawl news articles from </a:t>
              </a:r>
              <a:r>
                <a:rPr lang="en-US" sz="1600" dirty="0" err="1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rPr>
                <a:t>NASDAQ.com</a:t>
              </a:r>
              <a:r>
                <a:rPr lang="en-US" sz="1600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rPr>
                <a:t> technology news.</a:t>
              </a:r>
              <a:endParaRPr sz="1600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endParaRPr>
            </a:p>
          </p:txBody>
        </p:sp>
      </p:grpSp>
      <p:grpSp>
        <p:nvGrpSpPr>
          <p:cNvPr id="235" name="Google Shape;235;p24"/>
          <p:cNvGrpSpPr/>
          <p:nvPr/>
        </p:nvGrpSpPr>
        <p:grpSpPr>
          <a:xfrm>
            <a:off x="3228796" y="2805000"/>
            <a:ext cx="2741505" cy="2571634"/>
            <a:chOff x="2673227" y="2474900"/>
            <a:chExt cx="2253600" cy="2112919"/>
          </a:xfrm>
        </p:grpSpPr>
        <p:sp>
          <p:nvSpPr>
            <p:cNvPr id="236" name="Google Shape;236;p2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grpSp>
          <p:nvGrpSpPr>
            <p:cNvPr id="237" name="Google Shape;237;p24"/>
            <p:cNvGrpSpPr/>
            <p:nvPr/>
          </p:nvGrpSpPr>
          <p:grpSpPr>
            <a:xfrm>
              <a:off x="2673227" y="2474900"/>
              <a:ext cx="2253600" cy="2112919"/>
              <a:chOff x="2673227" y="2474900"/>
              <a:chExt cx="2253600" cy="2112919"/>
            </a:xfrm>
          </p:grpSpPr>
          <p:sp>
            <p:nvSpPr>
              <p:cNvPr id="238" name="Google Shape;238;p24"/>
              <p:cNvSpPr txBox="1"/>
              <p:nvPr/>
            </p:nvSpPr>
            <p:spPr>
              <a:xfrm>
                <a:off x="2673227" y="2474900"/>
                <a:ext cx="1629900" cy="371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2000" b="1" dirty="0">
                    <a:latin typeface="Roboto"/>
                    <a:ea typeface="Roboto"/>
                    <a:cs typeface="Roboto"/>
                    <a:sym typeface="Roboto"/>
                  </a:rPr>
                  <a:t>03/31/2019</a:t>
                </a:r>
                <a:endParaRPr sz="2000" b="1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9" name="Google Shape;239;p24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40" name="Google Shape;240;p24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</p:cxnSp>
            <p:sp>
              <p:nvSpPr>
                <p:cNvPr id="241" name="Google Shape;241;p24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/>
                </a:p>
              </p:txBody>
            </p:sp>
          </p:grpSp>
          <p:sp>
            <p:nvSpPr>
              <p:cNvPr id="242" name="Google Shape;242;p24"/>
              <p:cNvSpPr txBox="1"/>
              <p:nvPr/>
            </p:nvSpPr>
            <p:spPr>
              <a:xfrm>
                <a:off x="2673227" y="3644019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Phase 2: Data Preprocessing, modeling, and Analysis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 dirty="0">
                  <a:highlight>
                    <a:srgbClr val="FFFFFF"/>
                  </a:highlight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600" dirty="0">
                    <a:latin typeface="Segoe UI Symbol" panose="020B0502040204020203" pitchFamily="34" charset="0"/>
                    <a:ea typeface="Segoe UI Symbol" panose="020B0502040204020203" pitchFamily="34" charset="0"/>
                    <a:cs typeface="Times New Roman"/>
                    <a:sym typeface="Times New Roman"/>
                  </a:rPr>
                  <a:t>Clean data crawled and perform analysis mentioned previously in Methodology.</a:t>
                </a:r>
                <a:endParaRPr sz="1600" b="1" dirty="0">
                  <a:latin typeface="Segoe UI Symbol" panose="020B0502040204020203" pitchFamily="34" charset="0"/>
                  <a:ea typeface="Segoe UI Symbol" panose="020B0502040204020203" pitchFamily="34" charset="0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ctrTitle"/>
          </p:nvPr>
        </p:nvSpPr>
        <p:spPr>
          <a:xfrm>
            <a:off x="1112520" y="1720668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  <a:sym typeface="Times New Roman"/>
              </a:rPr>
              <a:t>Thank You!</a:t>
            </a:r>
            <a:endParaRPr dirty="0">
              <a:latin typeface="Segoe UI Symbol" panose="020B0502040204020203" pitchFamily="34" charset="0"/>
              <a:ea typeface="Segoe UI Symbol" panose="020B0502040204020203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subTitle" idx="1"/>
          </p:nvPr>
        </p:nvSpPr>
        <p:spPr>
          <a:xfrm>
            <a:off x="948850" y="395926"/>
            <a:ext cx="9529800" cy="230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PROBLEM STATEMENT: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Brief Background of the Topic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128300" y="2107575"/>
            <a:ext cx="8735028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  <a:sym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Times New Roman"/>
              </a:rPr>
              <a:t>Nasdaq is a global electronic marketplace for buying and selling securities, as well as the </a:t>
            </a:r>
            <a:r>
              <a:rPr lang="en-US" sz="2800" b="1" dirty="0">
                <a:sym typeface="Times New Roman"/>
              </a:rPr>
              <a:t>benchmark index </a:t>
            </a:r>
            <a:r>
              <a:rPr lang="en-US" sz="2800" dirty="0">
                <a:sym typeface="Times New Roman"/>
              </a:rPr>
              <a:t>for U.S. technology stocks;</a:t>
            </a:r>
            <a:endParaRPr sz="2800" dirty="0">
              <a:sym typeface="Times New Roman"/>
            </a:endParaRPr>
          </a:p>
          <a:p>
            <a:pPr marL="120650" indent="-457200">
              <a:buFont typeface="Arial" panose="020B0604020202020204" pitchFamily="34" charset="0"/>
              <a:buChar char="•"/>
            </a:pPr>
            <a:endParaRPr sz="2800" dirty="0">
              <a:sym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Times New Roman"/>
              </a:rPr>
              <a:t>Identifying Investor sentiment and quantifying the impact of sentiment on stock prices is an important topic.</a:t>
            </a:r>
            <a:endParaRPr sz="2800" dirty="0">
              <a:sym typeface="Times New Roman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7120" y="4988939"/>
            <a:ext cx="4440752" cy="12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09025" y="394497"/>
            <a:ext cx="7891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PROBLEM STATEMENT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025" y="1430594"/>
            <a:ext cx="5253402" cy="3800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6236600" y="1572500"/>
            <a:ext cx="4097700" cy="539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What are recent hot topics?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What can we further explore with a company news?</a:t>
            </a:r>
            <a:endParaRPr dirty="0">
              <a:sym typeface="Times New Roman"/>
            </a:endParaRPr>
          </a:p>
          <a:p>
            <a:pPr lvl="2"/>
            <a:endParaRPr lang="en-US" dirty="0">
              <a:sym typeface="Times New Roman"/>
            </a:endParaRPr>
          </a:p>
          <a:p>
            <a:pPr lvl="2"/>
            <a:endParaRPr lang="en-US" dirty="0">
              <a:sym typeface="Times New Roman"/>
            </a:endParaRPr>
          </a:p>
          <a:p>
            <a:pPr lvl="2"/>
            <a:endParaRPr lang="en-US" dirty="0">
              <a:sym typeface="Times New Roman"/>
            </a:endParaRPr>
          </a:p>
          <a:p>
            <a:pPr lvl="2"/>
            <a:r>
              <a:rPr lang="en-US" dirty="0">
                <a:sym typeface="Times New Roman"/>
              </a:rPr>
              <a:t>Stock Price reflection</a:t>
            </a:r>
            <a:endParaRPr dirty="0">
              <a:sym typeface="Times New Roman"/>
            </a:endParaRPr>
          </a:p>
          <a:p>
            <a:endParaRPr dirty="0">
              <a:sym typeface="Rockwell"/>
            </a:endParaRPr>
          </a:p>
          <a:p>
            <a:endParaRPr dirty="0">
              <a:sym typeface="Rockwell"/>
            </a:endParaRPr>
          </a:p>
          <a:p>
            <a:endParaRPr dirty="0">
              <a:sym typeface="Rockwel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894750" y="323072"/>
            <a:ext cx="7891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PROBLEM STATEMENT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894750" y="1107882"/>
            <a:ext cx="962790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News is very important because we can use it to forecast events in the future;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The sooner you hear news before the market, the better chance you have of getting in ahead of any price movements;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Stock market news is vital and helps investors with stock picking as they can judge what to expect from the news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948850" y="395926"/>
            <a:ext cx="95298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PROBLEM STATEMENT: 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Hypothesis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061300" y="1873125"/>
            <a:ext cx="8610900" cy="4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If the news articles about a tech company have negative sentiment scores, this company’s stock prices would probably decrease. 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The “hot topic” technology companies are more likely to have increasing trend for their stock prices.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Companies with similar topics of their news articles and sentiment score would have similar trends of their stock prices.</a:t>
            </a:r>
            <a:endParaRPr dirty="0"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/>
        </p:nvSpPr>
        <p:spPr>
          <a:xfrm>
            <a:off x="998450" y="445376"/>
            <a:ext cx="79692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  <a:sym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r>
              <a:rPr lang="en-US" dirty="0">
                <a:sym typeface="Times New Roman"/>
              </a:rPr>
              <a:t>METHODOLOGY: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Roadmap</a:t>
            </a:r>
            <a:endParaRPr dirty="0">
              <a:sym typeface="Times New Roman"/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5762764" y="3619842"/>
            <a:ext cx="1501956" cy="921110"/>
            <a:chOff x="5107094" y="2705860"/>
            <a:chExt cx="1138449" cy="796877"/>
          </a:xfrm>
        </p:grpSpPr>
        <p:sp>
          <p:nvSpPr>
            <p:cNvPr id="147" name="Google Shape;147;p18"/>
            <p:cNvSpPr/>
            <p:nvPr/>
          </p:nvSpPr>
          <p:spPr>
            <a:xfrm>
              <a:off x="5107094" y="2705860"/>
              <a:ext cx="1138449" cy="796877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5146000" y="2732616"/>
              <a:ext cx="1060635" cy="7190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Classification</a:t>
              </a:r>
              <a:endParaRPr b="1"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Based on Company</a:t>
              </a:r>
              <a:endParaRPr b="1"/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ckwell"/>
                <a:buNone/>
              </a:pPr>
              <a:endParaRPr sz="1200" b="1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49" name="Google Shape;149;p18"/>
          <p:cNvSpPr/>
          <p:nvPr/>
        </p:nvSpPr>
        <p:spPr>
          <a:xfrm>
            <a:off x="1332470" y="2520140"/>
            <a:ext cx="1594200" cy="1000500"/>
          </a:xfrm>
          <a:prstGeom prst="roundRect">
            <a:avLst>
              <a:gd name="adj" fmla="val 1667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None/>
            </a:pPr>
            <a:r>
              <a:rPr lang="en-US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Finance News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ckwell"/>
              <a:buNone/>
            </a:pPr>
            <a:r>
              <a:rPr lang="en-US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NASDAQ.com</a:t>
            </a:r>
            <a:endParaRPr b="1"/>
          </a:p>
        </p:txBody>
      </p:sp>
      <p:grpSp>
        <p:nvGrpSpPr>
          <p:cNvPr id="150" name="Google Shape;150;p18"/>
          <p:cNvGrpSpPr/>
          <p:nvPr/>
        </p:nvGrpSpPr>
        <p:grpSpPr>
          <a:xfrm>
            <a:off x="5809687" y="1231962"/>
            <a:ext cx="1460630" cy="948762"/>
            <a:chOff x="5107094" y="2705860"/>
            <a:chExt cx="1138449" cy="796877"/>
          </a:xfrm>
        </p:grpSpPr>
        <p:sp>
          <p:nvSpPr>
            <p:cNvPr id="151" name="Google Shape;151;p18"/>
            <p:cNvSpPr/>
            <p:nvPr/>
          </p:nvSpPr>
          <p:spPr>
            <a:xfrm>
              <a:off x="5107094" y="2705860"/>
              <a:ext cx="1138449" cy="796877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5146001" y="2744767"/>
              <a:ext cx="1060635" cy="7190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ckwell"/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Recent Hot Topics </a:t>
              </a:r>
              <a:endParaRPr sz="14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53" name="Google Shape;153;p18"/>
          <p:cNvGrpSpPr/>
          <p:nvPr/>
        </p:nvGrpSpPr>
        <p:grpSpPr>
          <a:xfrm>
            <a:off x="8118745" y="1269258"/>
            <a:ext cx="1460633" cy="898626"/>
            <a:chOff x="3652540" y="1444856"/>
            <a:chExt cx="904921" cy="633415"/>
          </a:xfrm>
        </p:grpSpPr>
        <p:sp>
          <p:nvSpPr>
            <p:cNvPr id="154" name="Google Shape;154;p18"/>
            <p:cNvSpPr/>
            <p:nvPr/>
          </p:nvSpPr>
          <p:spPr>
            <a:xfrm>
              <a:off x="3652540" y="1444856"/>
              <a:ext cx="904921" cy="633415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3683466" y="1475782"/>
              <a:ext cx="843069" cy="5715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ckwell"/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Word Cloud</a:t>
              </a:r>
              <a:endParaRPr b="1"/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8018684" y="3648596"/>
            <a:ext cx="1549587" cy="898626"/>
            <a:chOff x="3652540" y="1444856"/>
            <a:chExt cx="904921" cy="633415"/>
          </a:xfrm>
        </p:grpSpPr>
        <p:sp>
          <p:nvSpPr>
            <p:cNvPr id="157" name="Google Shape;157;p18"/>
            <p:cNvSpPr/>
            <p:nvPr/>
          </p:nvSpPr>
          <p:spPr>
            <a:xfrm>
              <a:off x="3652540" y="1444856"/>
              <a:ext cx="904921" cy="633415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3683466" y="1475782"/>
              <a:ext cx="843069" cy="5715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ckwell"/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Sentiment Analysis</a:t>
              </a:r>
              <a:endParaRPr b="1"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rPr lang="en-US" sz="11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Based on Company Stock</a:t>
              </a:r>
              <a:endParaRPr sz="1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59" name="Google Shape;159;p18"/>
          <p:cNvSpPr/>
          <p:nvPr/>
        </p:nvSpPr>
        <p:spPr>
          <a:xfrm>
            <a:off x="3005773" y="2838238"/>
            <a:ext cx="573600" cy="36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60" name="Google Shape;160;p18"/>
          <p:cNvGrpSpPr/>
          <p:nvPr/>
        </p:nvGrpSpPr>
        <p:grpSpPr>
          <a:xfrm>
            <a:off x="3658470" y="2553065"/>
            <a:ext cx="1730791" cy="903499"/>
            <a:chOff x="2116695" y="-29835"/>
            <a:chExt cx="1529643" cy="796877"/>
          </a:xfrm>
        </p:grpSpPr>
        <p:sp>
          <p:nvSpPr>
            <p:cNvPr id="161" name="Google Shape;161;p18"/>
            <p:cNvSpPr/>
            <p:nvPr/>
          </p:nvSpPr>
          <p:spPr>
            <a:xfrm>
              <a:off x="2116695" y="-29835"/>
              <a:ext cx="1529643" cy="796877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178595" y="259404"/>
              <a:ext cx="1405844" cy="45306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ckwell"/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Information Extraction/ Topic Modeling</a:t>
              </a:r>
              <a:endParaRPr b="1"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ckwell"/>
                <a:buNone/>
              </a:pPr>
              <a:endParaRPr sz="16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163" name="Google Shape;163;p18"/>
          <p:cNvSpPr/>
          <p:nvPr/>
        </p:nvSpPr>
        <p:spPr>
          <a:xfrm rot="-1882481">
            <a:off x="5045946" y="1935793"/>
            <a:ext cx="638454" cy="3643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4" name="Google Shape;164;p18"/>
          <p:cNvSpPr/>
          <p:nvPr/>
        </p:nvSpPr>
        <p:spPr>
          <a:xfrm rot="1997991">
            <a:off x="5115173" y="3665348"/>
            <a:ext cx="647517" cy="3643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304250" y="1536450"/>
            <a:ext cx="573600" cy="36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7354955" y="3945096"/>
            <a:ext cx="573600" cy="36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8506830" y="4651955"/>
            <a:ext cx="573600" cy="36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68" name="Google Shape;168;p18"/>
          <p:cNvGrpSpPr/>
          <p:nvPr/>
        </p:nvGrpSpPr>
        <p:grpSpPr>
          <a:xfrm>
            <a:off x="8068828" y="5126553"/>
            <a:ext cx="1460633" cy="898626"/>
            <a:chOff x="3652540" y="1444856"/>
            <a:chExt cx="904921" cy="633415"/>
          </a:xfrm>
        </p:grpSpPr>
        <p:sp>
          <p:nvSpPr>
            <p:cNvPr id="169" name="Google Shape;169;p18"/>
            <p:cNvSpPr/>
            <p:nvPr/>
          </p:nvSpPr>
          <p:spPr>
            <a:xfrm>
              <a:off x="3652540" y="1444856"/>
              <a:ext cx="904921" cy="633415"/>
            </a:xfrm>
            <a:prstGeom prst="roundRect">
              <a:avLst>
                <a:gd name="adj" fmla="val 16670"/>
              </a:avLst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3683466" y="1475782"/>
              <a:ext cx="843069" cy="5715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ckwell"/>
                <a:buNone/>
              </a:pPr>
              <a:r>
                <a:rPr lang="en-US" sz="14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Predication</a:t>
              </a:r>
              <a:endParaRPr b="1"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ckwell"/>
                <a:buNone/>
              </a:pPr>
              <a:r>
                <a:rPr lang="en-US" sz="1100" b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Stock Price</a:t>
              </a:r>
              <a:endParaRPr sz="1100" b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ctrTitle"/>
          </p:nvPr>
        </p:nvSpPr>
        <p:spPr>
          <a:xfrm>
            <a:off x="876650" y="505764"/>
            <a:ext cx="7969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/>
          <a:p>
            <a:pPr indent="-336550">
              <a:lnSpc>
                <a:spcPct val="100000"/>
              </a:lnSpc>
              <a:buSzPts val="1870"/>
              <a:buFont typeface="Arial"/>
            </a:pPr>
            <a:r>
              <a:rPr lang="en-US" sz="4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sym typeface="Times New Roman"/>
              </a:rPr>
              <a:t>DATA COLLECTION</a:t>
            </a:r>
            <a:endParaRPr sz="48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+mn-ea"/>
              <a:sym typeface="Times New Roman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50" y="3032600"/>
            <a:ext cx="10252529" cy="31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621600" y="1433100"/>
            <a:ext cx="7077000" cy="209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Technology News within one month</a:t>
            </a:r>
            <a:endParaRPr dirty="0">
              <a:sym typeface="Times New Roman"/>
            </a:endParaRPr>
          </a:p>
          <a:p>
            <a:pPr lvl="1"/>
            <a:endParaRPr lang="en-US" dirty="0">
              <a:sym typeface="Times New Roman"/>
            </a:endParaRPr>
          </a:p>
          <a:p>
            <a:pPr marL="931545" lvl="1" indent="-342900">
              <a:buFont typeface="Wingdings" pitchFamily="2" charset="2"/>
              <a:buChar char="Ø"/>
            </a:pPr>
            <a:r>
              <a:rPr lang="en-US" dirty="0" err="1">
                <a:sym typeface="Times New Roman"/>
              </a:rPr>
              <a:t>BeautifulSoup</a:t>
            </a:r>
            <a:r>
              <a:rPr lang="en-US" dirty="0">
                <a:sym typeface="Times New Roman"/>
              </a:rPr>
              <a:t> Crawler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endParaRPr dirty="0">
              <a:sym typeface="Rockwel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>
            <a:off x="998450" y="445376"/>
            <a:ext cx="79692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METHODOLOGY: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Data Preprocessing</a:t>
            </a:r>
            <a:endParaRPr dirty="0">
              <a:sym typeface="Times New Roman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446325" y="2143975"/>
            <a:ext cx="7624800" cy="3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1336750" y="2209700"/>
            <a:ext cx="90384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Tokenize news articles and generate BOW and n-gram words for further analysis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r>
              <a:rPr lang="en-US" dirty="0" err="1">
                <a:sym typeface="Times New Roman"/>
              </a:rPr>
              <a:t>Stopwords</a:t>
            </a:r>
            <a:r>
              <a:rPr lang="en-US" dirty="0">
                <a:sym typeface="Times New Roman"/>
              </a:rPr>
              <a:t> removing, stemming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Generate word vector for further model use</a:t>
            </a:r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  <a:p>
            <a:endParaRPr dirty="0"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998450" y="445376"/>
            <a:ext cx="79692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-336550">
              <a:buSzPts val="1870"/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METHODOLOGY: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Model Building</a:t>
            </a:r>
            <a:endParaRPr dirty="0">
              <a:sym typeface="Times New Roman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201650" y="2257690"/>
            <a:ext cx="97887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457200">
              <a:buSzPts val="187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+mn-ea"/>
                <a:cs typeface="Rockwell"/>
              </a:defRPr>
            </a:lvl1pPr>
            <a:lvl2pPr marL="914400" indent="-325755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2pPr>
            <a:lvl3pPr marL="13716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870"/>
              <a:buFont typeface="Noto Sans Symbols"/>
              <a:buNone/>
              <a:defRPr sz="22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3pPr>
            <a:lvl4pPr marL="18288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4pPr>
            <a:lvl5pPr marL="22860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5pPr>
            <a:lvl6pPr marL="27432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6pPr>
            <a:lvl7pPr marL="3200400" indent="-314960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7pPr>
            <a:lvl8pPr marL="3657600" indent="-314959" algn="ctr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8pPr>
            <a:lvl9pPr marL="4114800" indent="-314959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>
                <a:solidFill>
                  <a:schemeClr val="dk1"/>
                </a:solidFill>
                <a:latin typeface="Rockwell"/>
                <a:ea typeface="Rockwell"/>
                <a:cs typeface="Rockwell"/>
              </a:defRPr>
            </a:lvl9pPr>
          </a:lstStyle>
          <a:p>
            <a:r>
              <a:rPr lang="en-US" dirty="0">
                <a:sym typeface="Times New Roman"/>
              </a:rPr>
              <a:t>Information Extraction: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Python Packages: </a:t>
            </a:r>
            <a:r>
              <a:rPr lang="en-US" dirty="0" err="1">
                <a:sym typeface="Times New Roman"/>
              </a:rPr>
              <a:t>spaCy</a:t>
            </a:r>
            <a:r>
              <a:rPr lang="en-US" dirty="0">
                <a:sym typeface="Times New Roman"/>
              </a:rPr>
              <a:t>, </a:t>
            </a:r>
            <a:r>
              <a:rPr lang="en-US" dirty="0" err="1">
                <a:sym typeface="Times New Roman"/>
              </a:rPr>
              <a:t>Gensim</a:t>
            </a:r>
            <a:r>
              <a:rPr lang="en-US" dirty="0">
                <a:sym typeface="Times New Roman"/>
              </a:rPr>
              <a:t>, NLTK, </a:t>
            </a:r>
            <a:r>
              <a:rPr lang="en-US" dirty="0" err="1">
                <a:sym typeface="Times New Roman"/>
              </a:rPr>
              <a:t>Scikit</a:t>
            </a:r>
            <a:r>
              <a:rPr lang="en-US" dirty="0">
                <a:sym typeface="Times New Roman"/>
              </a:rPr>
              <a:t>-Learn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Topic Generation: Word Cloud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Sentiment Analysis: 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NLTK Vader, TEXTBLOB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Text Classification</a:t>
            </a:r>
            <a:endParaRPr dirty="0">
              <a:sym typeface="Times New Roman"/>
            </a:endParaRPr>
          </a:p>
          <a:p>
            <a:r>
              <a:rPr lang="en-US" dirty="0">
                <a:sym typeface="Times New Roman"/>
              </a:rPr>
              <a:t>Text Clustering</a:t>
            </a:r>
            <a:endParaRPr dirty="0">
              <a:sym typeface="Times New Roman"/>
            </a:endParaRPr>
          </a:p>
        </p:txBody>
      </p:sp>
      <p:pic>
        <p:nvPicPr>
          <p:cNvPr id="192" name="Google Shape;192;p21" descr="https://thumbs.dreamstime.com/z/information-technology-tag-cloud-concept-white-background-35286799.jpg"/>
          <p:cNvPicPr preferRelativeResize="0"/>
          <p:nvPr/>
        </p:nvPicPr>
        <p:blipFill rotWithShape="1">
          <a:blip r:embed="rId3">
            <a:alphaModFix/>
          </a:blip>
          <a:srcRect r="-70" b="10554"/>
          <a:stretch/>
        </p:blipFill>
        <p:spPr>
          <a:xfrm>
            <a:off x="6412992" y="3277716"/>
            <a:ext cx="4681976" cy="276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567</Words>
  <Application>Microsoft Macintosh PowerPoint</Application>
  <PresentationFormat>Widescreen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Rockwell</vt:lpstr>
      <vt:lpstr>Calibri</vt:lpstr>
      <vt:lpstr>Wingdings</vt:lpstr>
      <vt:lpstr>Segoe UI Symbol</vt:lpstr>
      <vt:lpstr>Helvetica</vt:lpstr>
      <vt:lpstr>Segoe UI Light</vt:lpstr>
      <vt:lpstr>Arial</vt:lpstr>
      <vt:lpstr>Noto Sans Symbols</vt:lpstr>
      <vt:lpstr>Roboto</vt:lpstr>
      <vt:lpstr>Segoe UI Semibold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ANALYTICS of  FINANCE &amp; TECHNOLOGY NEWS</dc:title>
  <cp:lastModifiedBy>Marco Wang</cp:lastModifiedBy>
  <cp:revision>6</cp:revision>
  <dcterms:modified xsi:type="dcterms:W3CDTF">2019-03-06T05:39:27Z</dcterms:modified>
</cp:coreProperties>
</file>